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82" r:id="rId6"/>
    <p:sldId id="264" r:id="rId7"/>
    <p:sldId id="260" r:id="rId8"/>
    <p:sldId id="261" r:id="rId9"/>
    <p:sldId id="262" r:id="rId10"/>
    <p:sldId id="281" r:id="rId11"/>
    <p:sldId id="283" r:id="rId12"/>
    <p:sldId id="280" r:id="rId13"/>
    <p:sldId id="265" r:id="rId14"/>
    <p:sldId id="28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5143500" type="screen16x9"/>
  <p:notesSz cx="5143500" cy="9144000"/>
  <p:embeddedFontLst>
    <p:embeddedFont>
      <p:font typeface="Montserrat" panose="00000500000000000000" pitchFamily="2" charset="-18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+lmXcU7afHTHimMOuL3l8VvTF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3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>
          <a:extLst>
            <a:ext uri="{FF2B5EF4-FFF2-40B4-BE49-F238E27FC236}">
              <a16:creationId xmlns:a16="http://schemas.microsoft.com/office/drawing/2014/main" id="{2619CCE8-4057-BB85-666B-B401A73A2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>
            <a:extLst>
              <a:ext uri="{FF2B5EF4-FFF2-40B4-BE49-F238E27FC236}">
                <a16:creationId xmlns:a16="http://schemas.microsoft.com/office/drawing/2014/main" id="{8BF0900E-0A5A-78CF-95E7-6E1212A14A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Google Shape;141;p7:notes">
            <a:extLst>
              <a:ext uri="{FF2B5EF4-FFF2-40B4-BE49-F238E27FC236}">
                <a16:creationId xmlns:a16="http://schemas.microsoft.com/office/drawing/2014/main" id="{011F2273-98A7-C075-09D0-C86D95FB0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:notes">
            <a:extLst>
              <a:ext uri="{FF2B5EF4-FFF2-40B4-BE49-F238E27FC236}">
                <a16:creationId xmlns:a16="http://schemas.microsoft.com/office/drawing/2014/main" id="{26DEB0D2-989C-12DA-D17C-25AA6682303E}"/>
              </a:ext>
            </a:extLst>
          </p:cNvPr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0097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>
          <a:extLst>
            <a:ext uri="{FF2B5EF4-FFF2-40B4-BE49-F238E27FC236}">
              <a16:creationId xmlns:a16="http://schemas.microsoft.com/office/drawing/2014/main" id="{5D6F6EC0-0C0A-0B2D-4D57-9299DD871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>
            <a:extLst>
              <a:ext uri="{FF2B5EF4-FFF2-40B4-BE49-F238E27FC236}">
                <a16:creationId xmlns:a16="http://schemas.microsoft.com/office/drawing/2014/main" id="{05A8D4E5-0EED-8C4A-B0E1-B3361089D0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Google Shape;141;p7:notes">
            <a:extLst>
              <a:ext uri="{FF2B5EF4-FFF2-40B4-BE49-F238E27FC236}">
                <a16:creationId xmlns:a16="http://schemas.microsoft.com/office/drawing/2014/main" id="{3CE1DB86-05B1-AABC-8018-00235A35F7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:notes">
            <a:extLst>
              <a:ext uri="{FF2B5EF4-FFF2-40B4-BE49-F238E27FC236}">
                <a16:creationId xmlns:a16="http://schemas.microsoft.com/office/drawing/2014/main" id="{557F9848-2711-C8D5-9395-4CB87909C1B3}"/>
              </a:ext>
            </a:extLst>
          </p:cNvPr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2376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>
          <a:extLst>
            <a:ext uri="{FF2B5EF4-FFF2-40B4-BE49-F238E27FC236}">
              <a16:creationId xmlns:a16="http://schemas.microsoft.com/office/drawing/2014/main" id="{CD63E111-6F39-ADCC-DB7F-1B0F6CB05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>
            <a:extLst>
              <a:ext uri="{FF2B5EF4-FFF2-40B4-BE49-F238E27FC236}">
                <a16:creationId xmlns:a16="http://schemas.microsoft.com/office/drawing/2014/main" id="{362969AF-42E7-A4AC-D130-0ECF88BE9B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p9:notes">
            <a:extLst>
              <a:ext uri="{FF2B5EF4-FFF2-40B4-BE49-F238E27FC236}">
                <a16:creationId xmlns:a16="http://schemas.microsoft.com/office/drawing/2014/main" id="{0C65685F-2769-99C6-6ECF-B3466A8344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9:notes">
            <a:extLst>
              <a:ext uri="{FF2B5EF4-FFF2-40B4-BE49-F238E27FC236}">
                <a16:creationId xmlns:a16="http://schemas.microsoft.com/office/drawing/2014/main" id="{1186660A-F661-DAD6-FE3D-6A14E4FBCCF7}"/>
              </a:ext>
            </a:extLst>
          </p:cNvPr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6600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1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0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73D83902-E444-620D-A64F-01837E62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>
            <a:extLst>
              <a:ext uri="{FF2B5EF4-FFF2-40B4-BE49-F238E27FC236}">
                <a16:creationId xmlns:a16="http://schemas.microsoft.com/office/drawing/2014/main" id="{6759EF0B-7E41-34B9-C539-0C406A29B6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10:notes">
            <a:extLst>
              <a:ext uri="{FF2B5EF4-FFF2-40B4-BE49-F238E27FC236}">
                <a16:creationId xmlns:a16="http://schemas.microsoft.com/office/drawing/2014/main" id="{AA5CFE84-4344-87F3-8CD4-CA2C82D8FB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0:notes">
            <a:extLst>
              <a:ext uri="{FF2B5EF4-FFF2-40B4-BE49-F238E27FC236}">
                <a16:creationId xmlns:a16="http://schemas.microsoft.com/office/drawing/2014/main" id="{A1994864-8924-526E-F8E8-B3F3A057DC75}"/>
              </a:ext>
            </a:extLst>
          </p:cNvPr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013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1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0" name="Google Shape;220;p1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3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8" name="Google Shape;248;p14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4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Google Shape;262;p15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5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5" name="Google Shape;275;p16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6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17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7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3" name="Google Shape;303;p18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8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19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9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1" name="Google Shape;331;p2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0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5" name="Google Shape;345;p2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1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7" name="Google Shape;357;p2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2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9" name="Google Shape;369;p2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3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7" name="Google Shape;387;p24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4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194FA56E-9667-8B94-A70E-6CCBB9AC7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>
            <a:extLst>
              <a:ext uri="{FF2B5EF4-FFF2-40B4-BE49-F238E27FC236}">
                <a16:creationId xmlns:a16="http://schemas.microsoft.com/office/drawing/2014/main" id="{95412FED-B3FF-0F77-919F-33BB31BBE9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4:notes">
            <a:extLst>
              <a:ext uri="{FF2B5EF4-FFF2-40B4-BE49-F238E27FC236}">
                <a16:creationId xmlns:a16="http://schemas.microsoft.com/office/drawing/2014/main" id="{D144E83A-33A6-D140-3930-BDE9B61935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:notes">
            <a:extLst>
              <a:ext uri="{FF2B5EF4-FFF2-40B4-BE49-F238E27FC236}">
                <a16:creationId xmlns:a16="http://schemas.microsoft.com/office/drawing/2014/main" id="{734A62AE-33A9-F1E5-0BA4-3BC48BA34C8B}"/>
              </a:ext>
            </a:extLst>
          </p:cNvPr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020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p9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9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:notes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5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6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6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6"/>
          <p:cNvSpPr txBox="1">
            <a:spLocks noGrp="1"/>
          </p:cNvSpPr>
          <p:nvPr>
            <p:ph type="body" idx="4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7"/>
          <p:cNvSpPr txBox="1">
            <a:spLocks noGrp="1"/>
          </p:cNvSpPr>
          <p:nvPr>
            <p:ph type="body" idx="2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7"/>
          <p:cNvSpPr txBox="1">
            <a:spLocks noGrp="1"/>
          </p:cNvSpPr>
          <p:nvPr>
            <p:ph type="body" idx="3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7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7"/>
          <p:cNvSpPr txBox="1">
            <a:spLocks noGrp="1"/>
          </p:cNvSpPr>
          <p:nvPr>
            <p:ph type="body" idx="5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body" idx="6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7000" y="-106560"/>
            <a:ext cx="9372600" cy="527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43">
          <a:extLst>
            <a:ext uri="{FF2B5EF4-FFF2-40B4-BE49-F238E27FC236}">
              <a16:creationId xmlns:a16="http://schemas.microsoft.com/office/drawing/2014/main" id="{D42ACDBC-8654-D1D9-CFD8-F1E0EDA8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>
            <a:extLst>
              <a:ext uri="{FF2B5EF4-FFF2-40B4-BE49-F238E27FC236}">
                <a16:creationId xmlns:a16="http://schemas.microsoft.com/office/drawing/2014/main" id="{6390E7B2-5A73-F7EB-ABF7-6B1DE353346E}"/>
              </a:ext>
            </a:extLst>
          </p:cNvPr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>
            <a:extLst>
              <a:ext uri="{FF2B5EF4-FFF2-40B4-BE49-F238E27FC236}">
                <a16:creationId xmlns:a16="http://schemas.microsoft.com/office/drawing/2014/main" id="{39F16381-4B3E-42F9-727C-0E55BBA97EA0}"/>
              </a:ext>
            </a:extLst>
          </p:cNvPr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2600" b="1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PRODUCT RANGE</a:t>
            </a:r>
            <a:endParaRPr lang="en-US" sz="2600" dirty="0"/>
          </a:p>
        </p:txBody>
      </p:sp>
      <p:sp>
        <p:nvSpPr>
          <p:cNvPr id="146" name="Google Shape;146;p7">
            <a:extLst>
              <a:ext uri="{FF2B5EF4-FFF2-40B4-BE49-F238E27FC236}">
                <a16:creationId xmlns:a16="http://schemas.microsoft.com/office/drawing/2014/main" id="{C863C42B-9587-BA8D-020A-F89E35828CDC}"/>
              </a:ext>
            </a:extLst>
          </p:cNvPr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>
            <a:extLst>
              <a:ext uri="{FF2B5EF4-FFF2-40B4-BE49-F238E27FC236}">
                <a16:creationId xmlns:a16="http://schemas.microsoft.com/office/drawing/2014/main" id="{3567E6B8-D764-7571-8C64-50F1DDA3399C}"/>
              </a:ext>
            </a:extLst>
          </p:cNvPr>
          <p:cNvSpPr/>
          <p:nvPr/>
        </p:nvSpPr>
        <p:spPr>
          <a:xfrm>
            <a:off x="5577840" y="1188720"/>
            <a:ext cx="32000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CCCCCC"/>
                </a:solidFill>
                <a:latin typeface="Montserrat"/>
                <a:sym typeface="Montserrat"/>
              </a:rPr>
              <a:t>Long-term clients: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7" descr="preencoded.png">
            <a:extLst>
              <a:ext uri="{FF2B5EF4-FFF2-40B4-BE49-F238E27FC236}">
                <a16:creationId xmlns:a16="http://schemas.microsoft.com/office/drawing/2014/main" id="{F8300B1E-98D8-11CA-B4B2-A6D32C9D63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94364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7">
            <a:extLst>
              <a:ext uri="{FF2B5EF4-FFF2-40B4-BE49-F238E27FC236}">
                <a16:creationId xmlns:a16="http://schemas.microsoft.com/office/drawing/2014/main" id="{04537782-A742-F506-F1E2-93A84708ADAA}"/>
              </a:ext>
            </a:extLst>
          </p:cNvPr>
          <p:cNvSpPr/>
          <p:nvPr/>
        </p:nvSpPr>
        <p:spPr>
          <a:xfrm>
            <a:off x="5897880" y="1887615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 err="1">
                <a:solidFill>
                  <a:srgbClr val="FFFFFF"/>
                </a:solidFill>
                <a:latin typeface="Montserrat"/>
                <a:sym typeface="Montserrat"/>
              </a:rPr>
              <a:t>Promot</a:t>
            </a: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 Automation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7" descr="preencoded.png">
            <a:extLst>
              <a:ext uri="{FF2B5EF4-FFF2-40B4-BE49-F238E27FC236}">
                <a16:creationId xmlns:a16="http://schemas.microsoft.com/office/drawing/2014/main" id="{EE4AD029-5746-64C0-9E2C-9DED71A792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286315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>
            <a:extLst>
              <a:ext uri="{FF2B5EF4-FFF2-40B4-BE49-F238E27FC236}">
                <a16:creationId xmlns:a16="http://schemas.microsoft.com/office/drawing/2014/main" id="{3C4BA6CB-A432-F549-49CB-732EBF796A9F}"/>
              </a:ext>
            </a:extLst>
          </p:cNvPr>
          <p:cNvSpPr/>
          <p:nvPr/>
        </p:nvSpPr>
        <p:spPr>
          <a:xfrm>
            <a:off x="5897880" y="2237554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SIGMA Laser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7" descr="preencoded.png">
            <a:extLst>
              <a:ext uri="{FF2B5EF4-FFF2-40B4-BE49-F238E27FC236}">
                <a16:creationId xmlns:a16="http://schemas.microsoft.com/office/drawing/2014/main" id="{01F92AAB-2083-7A7F-35CF-21F1C67AFB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62899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>
            <a:extLst>
              <a:ext uri="{FF2B5EF4-FFF2-40B4-BE49-F238E27FC236}">
                <a16:creationId xmlns:a16="http://schemas.microsoft.com/office/drawing/2014/main" id="{FC27E668-1AF4-1B71-2003-D6007DB85462}"/>
              </a:ext>
            </a:extLst>
          </p:cNvPr>
          <p:cNvSpPr/>
          <p:nvPr/>
        </p:nvSpPr>
        <p:spPr>
          <a:xfrm>
            <a:off x="5897880" y="2555155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Ergosana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52;p7" descr="preencoded.png">
            <a:extLst>
              <a:ext uri="{FF2B5EF4-FFF2-40B4-BE49-F238E27FC236}">
                <a16:creationId xmlns:a16="http://schemas.microsoft.com/office/drawing/2014/main" id="{A6429779-C268-CC6A-CBF7-4738BB40C3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97891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3;p7">
            <a:extLst>
              <a:ext uri="{FF2B5EF4-FFF2-40B4-BE49-F238E27FC236}">
                <a16:creationId xmlns:a16="http://schemas.microsoft.com/office/drawing/2014/main" id="{F361453A-61F4-2EC2-00F2-FB679D77B23C}"/>
              </a:ext>
            </a:extLst>
          </p:cNvPr>
          <p:cNvSpPr/>
          <p:nvPr/>
        </p:nvSpPr>
        <p:spPr>
          <a:xfrm>
            <a:off x="5897880" y="294003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I2Trade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65E20C-2FE4-9FAD-C376-E17302E56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1215302"/>
            <a:ext cx="4374547" cy="1460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692C19-910C-1262-14A3-0D73EA7CD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2889360"/>
            <a:ext cx="4374547" cy="1346135"/>
          </a:xfrm>
          <a:prstGeom prst="rect">
            <a:avLst/>
          </a:prstGeom>
        </p:spPr>
      </p:pic>
      <p:pic>
        <p:nvPicPr>
          <p:cNvPr id="9" name="Google Shape;152;p7" descr="preencoded.png">
            <a:extLst>
              <a:ext uri="{FF2B5EF4-FFF2-40B4-BE49-F238E27FC236}">
                <a16:creationId xmlns:a16="http://schemas.microsoft.com/office/drawing/2014/main" id="{8DA7EB14-DE95-CA69-A2F0-59BF30F2C0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332883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3;p7">
            <a:extLst>
              <a:ext uri="{FF2B5EF4-FFF2-40B4-BE49-F238E27FC236}">
                <a16:creationId xmlns:a16="http://schemas.microsoft.com/office/drawing/2014/main" id="{9EECEE34-9388-A070-27C4-82C3CB8D234B}"/>
              </a:ext>
            </a:extLst>
          </p:cNvPr>
          <p:cNvSpPr/>
          <p:nvPr/>
        </p:nvSpPr>
        <p:spPr>
          <a:xfrm>
            <a:off x="5897880" y="326943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Magro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52;p7" descr="preencoded.png">
            <a:extLst>
              <a:ext uri="{FF2B5EF4-FFF2-40B4-BE49-F238E27FC236}">
                <a16:creationId xmlns:a16="http://schemas.microsoft.com/office/drawing/2014/main" id="{E3DA3D3A-E70A-6634-6885-7BAB41E860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3723425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53;p7">
            <a:extLst>
              <a:ext uri="{FF2B5EF4-FFF2-40B4-BE49-F238E27FC236}">
                <a16:creationId xmlns:a16="http://schemas.microsoft.com/office/drawing/2014/main" id="{07F81B97-A9CB-103E-3B52-2DA45708E8ED}"/>
              </a:ext>
            </a:extLst>
          </p:cNvPr>
          <p:cNvSpPr/>
          <p:nvPr/>
        </p:nvSpPr>
        <p:spPr>
          <a:xfrm>
            <a:off x="5897880" y="3664025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And more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72231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43">
          <a:extLst>
            <a:ext uri="{FF2B5EF4-FFF2-40B4-BE49-F238E27FC236}">
              <a16:creationId xmlns:a16="http://schemas.microsoft.com/office/drawing/2014/main" id="{5A476DB7-A50F-73F7-AC6A-B8192244D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>
            <a:extLst>
              <a:ext uri="{FF2B5EF4-FFF2-40B4-BE49-F238E27FC236}">
                <a16:creationId xmlns:a16="http://schemas.microsoft.com/office/drawing/2014/main" id="{8104D0E1-0BB5-1CEC-DABC-95C41B9716EB}"/>
              </a:ext>
            </a:extLst>
          </p:cNvPr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>
            <a:extLst>
              <a:ext uri="{FF2B5EF4-FFF2-40B4-BE49-F238E27FC236}">
                <a16:creationId xmlns:a16="http://schemas.microsoft.com/office/drawing/2014/main" id="{E5254579-FD02-5D59-2D9C-1BCD6F1F2731}"/>
              </a:ext>
            </a:extLst>
          </p:cNvPr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2600" b="1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PRODUCT RANGE</a:t>
            </a:r>
            <a:endParaRPr lang="en-US" sz="2600" dirty="0"/>
          </a:p>
        </p:txBody>
      </p:sp>
      <p:sp>
        <p:nvSpPr>
          <p:cNvPr id="146" name="Google Shape;146;p7">
            <a:extLst>
              <a:ext uri="{FF2B5EF4-FFF2-40B4-BE49-F238E27FC236}">
                <a16:creationId xmlns:a16="http://schemas.microsoft.com/office/drawing/2014/main" id="{AC433224-AEC8-7715-3808-1DB1FC900B3D}"/>
              </a:ext>
            </a:extLst>
          </p:cNvPr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>
            <a:extLst>
              <a:ext uri="{FF2B5EF4-FFF2-40B4-BE49-F238E27FC236}">
                <a16:creationId xmlns:a16="http://schemas.microsoft.com/office/drawing/2014/main" id="{21B33D90-4C33-D8C2-53E8-3B2FB1D0020D}"/>
              </a:ext>
            </a:extLst>
          </p:cNvPr>
          <p:cNvSpPr/>
          <p:nvPr/>
        </p:nvSpPr>
        <p:spPr>
          <a:xfrm>
            <a:off x="5577840" y="1188720"/>
            <a:ext cx="32000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lvl="0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-18"/>
              </a:rPr>
              <a:t>Applications Across Industries:</a:t>
            </a:r>
            <a:r>
              <a:rPr lang="en-US" sz="13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-18"/>
                <a:sym typeface="Montserrat"/>
              </a:rPr>
              <a:t> </a:t>
            </a:r>
            <a:endParaRPr sz="1300" b="0" i="0" u="none" strike="noStrike" cap="none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-18"/>
              <a:sym typeface="Arial"/>
            </a:endParaRPr>
          </a:p>
        </p:txBody>
      </p:sp>
      <p:pic>
        <p:nvPicPr>
          <p:cNvPr id="148" name="Google Shape;148;p7" descr="preencoded.png">
            <a:extLst>
              <a:ext uri="{FF2B5EF4-FFF2-40B4-BE49-F238E27FC236}">
                <a16:creationId xmlns:a16="http://schemas.microsoft.com/office/drawing/2014/main" id="{07874420-606B-8D6C-B095-E7DCC035F7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955336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7">
            <a:extLst>
              <a:ext uri="{FF2B5EF4-FFF2-40B4-BE49-F238E27FC236}">
                <a16:creationId xmlns:a16="http://schemas.microsoft.com/office/drawing/2014/main" id="{1FE1BC33-91D2-6F01-E9A1-DA428283B57A}"/>
              </a:ext>
            </a:extLst>
          </p:cNvPr>
          <p:cNvSpPr/>
          <p:nvPr/>
        </p:nvSpPr>
        <p:spPr>
          <a:xfrm>
            <a:off x="5897880" y="1906524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Railway applications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7" descr="preencoded.png">
            <a:extLst>
              <a:ext uri="{FF2B5EF4-FFF2-40B4-BE49-F238E27FC236}">
                <a16:creationId xmlns:a16="http://schemas.microsoft.com/office/drawing/2014/main" id="{6114BD60-E3ED-1DCC-9124-6464E7B6D7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397394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>
            <a:extLst>
              <a:ext uri="{FF2B5EF4-FFF2-40B4-BE49-F238E27FC236}">
                <a16:creationId xmlns:a16="http://schemas.microsoft.com/office/drawing/2014/main" id="{AD87A926-D22A-136B-C9FC-6CDA62AD5A6B}"/>
              </a:ext>
            </a:extLst>
          </p:cNvPr>
          <p:cNvSpPr/>
          <p:nvPr/>
        </p:nvSpPr>
        <p:spPr>
          <a:xfrm>
            <a:off x="5897880" y="2327328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Automation machinery parts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7" descr="preencoded.png">
            <a:extLst>
              <a:ext uri="{FF2B5EF4-FFF2-40B4-BE49-F238E27FC236}">
                <a16:creationId xmlns:a16="http://schemas.microsoft.com/office/drawing/2014/main" id="{DCA8B28E-90E3-A8B4-45F6-399C4E8A0F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836992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>
            <a:extLst>
              <a:ext uri="{FF2B5EF4-FFF2-40B4-BE49-F238E27FC236}">
                <a16:creationId xmlns:a16="http://schemas.microsoft.com/office/drawing/2014/main" id="{14B807DD-2A04-4267-C88E-15DA018E34FD}"/>
              </a:ext>
            </a:extLst>
          </p:cNvPr>
          <p:cNvSpPr/>
          <p:nvPr/>
        </p:nvSpPr>
        <p:spPr>
          <a:xfrm>
            <a:off x="5897880" y="2777592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Clamping parts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52;p7" descr="preencoded.png">
            <a:extLst>
              <a:ext uri="{FF2B5EF4-FFF2-40B4-BE49-F238E27FC236}">
                <a16:creationId xmlns:a16="http://schemas.microsoft.com/office/drawing/2014/main" id="{C61031D6-1AF8-35DA-7C9B-224C5AC732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3280107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3;p7">
            <a:extLst>
              <a:ext uri="{FF2B5EF4-FFF2-40B4-BE49-F238E27FC236}">
                <a16:creationId xmlns:a16="http://schemas.microsoft.com/office/drawing/2014/main" id="{B30509DC-E477-65D5-7559-1EF76F1CDAA0}"/>
              </a:ext>
            </a:extLst>
          </p:cNvPr>
          <p:cNvSpPr/>
          <p:nvPr/>
        </p:nvSpPr>
        <p:spPr>
          <a:xfrm>
            <a:off x="5897880" y="3220808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Opportunities for military industry parts production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52;p7" descr="preencoded.png">
            <a:extLst>
              <a:ext uri="{FF2B5EF4-FFF2-40B4-BE49-F238E27FC236}">
                <a16:creationId xmlns:a16="http://schemas.microsoft.com/office/drawing/2014/main" id="{01727919-AFD5-DCFA-DE90-B7E2C5553B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3723425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53;p7">
            <a:extLst>
              <a:ext uri="{FF2B5EF4-FFF2-40B4-BE49-F238E27FC236}">
                <a16:creationId xmlns:a16="http://schemas.microsoft.com/office/drawing/2014/main" id="{D8442BAF-7874-E5B6-EAD0-95D16460AE10}"/>
              </a:ext>
            </a:extLst>
          </p:cNvPr>
          <p:cNvSpPr/>
          <p:nvPr/>
        </p:nvSpPr>
        <p:spPr>
          <a:xfrm>
            <a:off x="5897880" y="3664025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And many others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840" y="1143000"/>
            <a:ext cx="2561378" cy="37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660" y="1143000"/>
            <a:ext cx="4970160" cy="379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1609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70">
          <a:extLst>
            <a:ext uri="{FF2B5EF4-FFF2-40B4-BE49-F238E27FC236}">
              <a16:creationId xmlns:a16="http://schemas.microsoft.com/office/drawing/2014/main" id="{941754F0-4B99-04E0-436D-3F9C1882D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">
            <a:extLst>
              <a:ext uri="{FF2B5EF4-FFF2-40B4-BE49-F238E27FC236}">
                <a16:creationId xmlns:a16="http://schemas.microsoft.com/office/drawing/2014/main" id="{95437FF8-1AC6-04CB-A26C-C39B4A8C0215}"/>
              </a:ext>
            </a:extLst>
          </p:cNvPr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">
            <a:extLst>
              <a:ext uri="{FF2B5EF4-FFF2-40B4-BE49-F238E27FC236}">
                <a16:creationId xmlns:a16="http://schemas.microsoft.com/office/drawing/2014/main" id="{693252D4-8525-B1A6-1FA5-6085297F320E}"/>
              </a:ext>
            </a:extLst>
          </p:cNvPr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FFFFF"/>
                </a:solidFill>
                <a:latin typeface="+mj-lt"/>
                <a:sym typeface="Montserrat"/>
              </a:rPr>
              <a:t>LASER MARKING &amp; ENGRAVING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9">
            <a:extLst>
              <a:ext uri="{FF2B5EF4-FFF2-40B4-BE49-F238E27FC236}">
                <a16:creationId xmlns:a16="http://schemas.microsoft.com/office/drawing/2014/main" id="{EB3EBF5F-B038-B765-735B-D2FB38EDA849}"/>
              </a:ext>
            </a:extLst>
          </p:cNvPr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" name="Google Shape;174;p9" descr="preencoded.png">
            <a:extLst>
              <a:ext uri="{FF2B5EF4-FFF2-40B4-BE49-F238E27FC236}">
                <a16:creationId xmlns:a16="http://schemas.microsoft.com/office/drawing/2014/main" id="{D83ABF4B-06AA-3F94-1081-E0E979972E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480" y="1097280"/>
            <a:ext cx="4845960" cy="370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 descr="preencoded.png">
            <a:extLst>
              <a:ext uri="{FF2B5EF4-FFF2-40B4-BE49-F238E27FC236}">
                <a16:creationId xmlns:a16="http://schemas.microsoft.com/office/drawing/2014/main" id="{E6F1CDBB-EB1F-9677-394E-3E72DC2CF78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7840" y="18745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9">
            <a:extLst>
              <a:ext uri="{FF2B5EF4-FFF2-40B4-BE49-F238E27FC236}">
                <a16:creationId xmlns:a16="http://schemas.microsoft.com/office/drawing/2014/main" id="{5BC82D01-6675-371C-D1C6-D71FBA556205}"/>
              </a:ext>
            </a:extLst>
          </p:cNvPr>
          <p:cNvSpPr/>
          <p:nvPr/>
        </p:nvSpPr>
        <p:spPr>
          <a:xfrm>
            <a:off x="5897880" y="18288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Permanent part marking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9" descr="preencoded.png">
            <a:extLst>
              <a:ext uri="{FF2B5EF4-FFF2-40B4-BE49-F238E27FC236}">
                <a16:creationId xmlns:a16="http://schemas.microsoft.com/office/drawing/2014/main" id="{40F69696-7691-0561-1C90-39F7631C5A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7840" y="2404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>
            <a:extLst>
              <a:ext uri="{FF2B5EF4-FFF2-40B4-BE49-F238E27FC236}">
                <a16:creationId xmlns:a16="http://schemas.microsoft.com/office/drawing/2014/main" id="{A7BA249C-D981-6184-4AE1-A10C44EB9F7C}"/>
              </a:ext>
            </a:extLst>
          </p:cNvPr>
          <p:cNvSpPr/>
          <p:nvPr/>
        </p:nvSpPr>
        <p:spPr>
          <a:xfrm>
            <a:off x="5897880" y="235908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Serial numbers &amp; logos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9" descr="preencoded.png">
            <a:extLst>
              <a:ext uri="{FF2B5EF4-FFF2-40B4-BE49-F238E27FC236}">
                <a16:creationId xmlns:a16="http://schemas.microsoft.com/office/drawing/2014/main" id="{35165161-B2B5-B148-17BE-AA7EABDF8BF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7840" y="293508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9">
            <a:extLst>
              <a:ext uri="{FF2B5EF4-FFF2-40B4-BE49-F238E27FC236}">
                <a16:creationId xmlns:a16="http://schemas.microsoft.com/office/drawing/2014/main" id="{58DF278B-8138-E79C-6932-E324383C6DBC}"/>
              </a:ext>
            </a:extLst>
          </p:cNvPr>
          <p:cNvSpPr/>
          <p:nvPr/>
        </p:nvSpPr>
        <p:spPr>
          <a:xfrm>
            <a:off x="5897880" y="288936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High precision and clarity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9" descr="preencoded.png">
            <a:extLst>
              <a:ext uri="{FF2B5EF4-FFF2-40B4-BE49-F238E27FC236}">
                <a16:creationId xmlns:a16="http://schemas.microsoft.com/office/drawing/2014/main" id="{7DAB9610-5A37-E3E1-3892-3F458B99EF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7840" y="34657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9">
            <a:extLst>
              <a:ext uri="{FF2B5EF4-FFF2-40B4-BE49-F238E27FC236}">
                <a16:creationId xmlns:a16="http://schemas.microsoft.com/office/drawing/2014/main" id="{1109DF44-24EA-2F15-449C-AD63C81D41C8}"/>
              </a:ext>
            </a:extLst>
          </p:cNvPr>
          <p:cNvSpPr/>
          <p:nvPr/>
        </p:nvSpPr>
        <p:spPr>
          <a:xfrm>
            <a:off x="5897880" y="34200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Traceability support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424216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CURRENT PRODUCTION CAPACITY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502920" y="1188720"/>
            <a:ext cx="2605680" cy="2377080"/>
          </a:xfrm>
          <a:prstGeom prst="rect">
            <a:avLst/>
          </a:prstGeom>
          <a:solidFill>
            <a:srgbClr val="2B2B2B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502920" y="137160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4,080</a:t>
            </a:r>
            <a:endParaRPr sz="3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502920" y="233172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minutes/day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502920" y="2697480"/>
            <a:ext cx="260568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CNC Milling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3337560" y="1188720"/>
            <a:ext cx="2605680" cy="2377080"/>
          </a:xfrm>
          <a:prstGeom prst="rect">
            <a:avLst/>
          </a:prstGeom>
          <a:solidFill>
            <a:srgbClr val="2B2B2B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"/>
          <p:cNvSpPr/>
          <p:nvPr/>
        </p:nvSpPr>
        <p:spPr>
          <a:xfrm>
            <a:off x="3337560" y="137160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5,100</a:t>
            </a:r>
            <a:endParaRPr sz="3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3337560" y="233172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minutes/day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0"/>
          <p:cNvSpPr/>
          <p:nvPr/>
        </p:nvSpPr>
        <p:spPr>
          <a:xfrm>
            <a:off x="3337560" y="2697480"/>
            <a:ext cx="260568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CNC Turning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0"/>
          <p:cNvSpPr/>
          <p:nvPr/>
        </p:nvSpPr>
        <p:spPr>
          <a:xfrm>
            <a:off x="6172200" y="1188720"/>
            <a:ext cx="2605680" cy="237708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6172200" y="137160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 dirty="0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3200+</a:t>
            </a:r>
            <a:endParaRPr sz="3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"/>
          <p:cNvSpPr/>
          <p:nvPr/>
        </p:nvSpPr>
        <p:spPr>
          <a:xfrm>
            <a:off x="6172200" y="233172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999999"/>
                </a:solidFill>
                <a:latin typeface="Montserrat"/>
                <a:sym typeface="Montserrat"/>
              </a:rPr>
              <a:t>hours/month 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/>
          <p:nvPr/>
        </p:nvSpPr>
        <p:spPr>
          <a:xfrm>
            <a:off x="6172200" y="2697480"/>
            <a:ext cx="260568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Montserrat"/>
                <a:sym typeface="Montserrat"/>
              </a:rPr>
              <a:t>Machining Time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/>
          <p:nvPr/>
        </p:nvSpPr>
        <p:spPr>
          <a:xfrm>
            <a:off x="502920" y="3794760"/>
            <a:ext cx="8137800" cy="73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 dirty="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Our production is flexible and scalable — we are ready to increase capacity and adapt quickly to meet growing project demands.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87">
          <a:extLst>
            <a:ext uri="{FF2B5EF4-FFF2-40B4-BE49-F238E27FC236}">
              <a16:creationId xmlns:a16="http://schemas.microsoft.com/office/drawing/2014/main" id="{37B2B0AB-90D8-DF34-2BE1-90F6A6CE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9;p10">
            <a:extLst>
              <a:ext uri="{FF2B5EF4-FFF2-40B4-BE49-F238E27FC236}">
                <a16:creationId xmlns:a16="http://schemas.microsoft.com/office/drawing/2014/main" id="{6564A3D3-E67C-D81E-D4A3-F4547A046D2D}"/>
              </a:ext>
            </a:extLst>
          </p:cNvPr>
          <p:cNvSpPr/>
          <p:nvPr/>
        </p:nvSpPr>
        <p:spPr>
          <a:xfrm>
            <a:off x="6115212" y="1153080"/>
            <a:ext cx="1721336" cy="237708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">
            <a:extLst>
              <a:ext uri="{FF2B5EF4-FFF2-40B4-BE49-F238E27FC236}">
                <a16:creationId xmlns:a16="http://schemas.microsoft.com/office/drawing/2014/main" id="{C961C59A-7104-76D1-A7E9-25E4ED5CCF8B}"/>
              </a:ext>
            </a:extLst>
          </p:cNvPr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>
            <a:extLst>
              <a:ext uri="{FF2B5EF4-FFF2-40B4-BE49-F238E27FC236}">
                <a16:creationId xmlns:a16="http://schemas.microsoft.com/office/drawing/2014/main" id="{B2A5F65C-4ED4-AFCA-4CFA-99B0BB655845}"/>
              </a:ext>
            </a:extLst>
          </p:cNvPr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CURRENT PRODUCTION CAPACITY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0">
            <a:extLst>
              <a:ext uri="{FF2B5EF4-FFF2-40B4-BE49-F238E27FC236}">
                <a16:creationId xmlns:a16="http://schemas.microsoft.com/office/drawing/2014/main" id="{48DDA9E8-7B30-C9D3-3167-3E44B6A45E0E}"/>
              </a:ext>
            </a:extLst>
          </p:cNvPr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">
            <a:extLst>
              <a:ext uri="{FF2B5EF4-FFF2-40B4-BE49-F238E27FC236}">
                <a16:creationId xmlns:a16="http://schemas.microsoft.com/office/drawing/2014/main" id="{AA67770A-B49C-E1EB-FE3A-C2D327957807}"/>
              </a:ext>
            </a:extLst>
          </p:cNvPr>
          <p:cNvSpPr/>
          <p:nvPr/>
        </p:nvSpPr>
        <p:spPr>
          <a:xfrm>
            <a:off x="594360" y="1159380"/>
            <a:ext cx="1775160" cy="2377080"/>
          </a:xfrm>
          <a:prstGeom prst="rect">
            <a:avLst/>
          </a:prstGeom>
          <a:solidFill>
            <a:srgbClr val="2B2B2B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">
            <a:extLst>
              <a:ext uri="{FF2B5EF4-FFF2-40B4-BE49-F238E27FC236}">
                <a16:creationId xmlns:a16="http://schemas.microsoft.com/office/drawing/2014/main" id="{212C6A08-54F4-3477-A77B-B06F35E9F58B}"/>
              </a:ext>
            </a:extLst>
          </p:cNvPr>
          <p:cNvSpPr/>
          <p:nvPr/>
        </p:nvSpPr>
        <p:spPr>
          <a:xfrm>
            <a:off x="133380" y="136566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 dirty="0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1,200</a:t>
            </a:r>
            <a:endParaRPr sz="3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>
            <a:extLst>
              <a:ext uri="{FF2B5EF4-FFF2-40B4-BE49-F238E27FC236}">
                <a16:creationId xmlns:a16="http://schemas.microsoft.com/office/drawing/2014/main" id="{52C77C2C-8A28-858D-9154-569BE93D42F3}"/>
              </a:ext>
            </a:extLst>
          </p:cNvPr>
          <p:cNvSpPr/>
          <p:nvPr/>
        </p:nvSpPr>
        <p:spPr>
          <a:xfrm>
            <a:off x="133380" y="232587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Bolts/day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0">
            <a:extLst>
              <a:ext uri="{FF2B5EF4-FFF2-40B4-BE49-F238E27FC236}">
                <a16:creationId xmlns:a16="http://schemas.microsoft.com/office/drawing/2014/main" id="{41F267FB-511E-71DF-63D7-6B42C4297886}"/>
              </a:ext>
            </a:extLst>
          </p:cNvPr>
          <p:cNvSpPr/>
          <p:nvPr/>
        </p:nvSpPr>
        <p:spPr>
          <a:xfrm>
            <a:off x="550732" y="2485980"/>
            <a:ext cx="1866106" cy="81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Montserrat"/>
                <a:sym typeface="Montserrat"/>
              </a:rPr>
              <a:t>CNC turning</a:t>
            </a:r>
          </a:p>
          <a:p>
            <a:pPr lvl="0" algn="ctr"/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  <a:t>For diameter</a:t>
            </a:r>
            <a:b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</a:br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  <a:t>less than </a:t>
            </a:r>
            <a:r>
              <a:rPr lang="en-US" b="1" dirty="0">
                <a:solidFill>
                  <a:schemeClr val="bg1"/>
                </a:solidFill>
              </a:rPr>
              <a:t>⌀45</a:t>
            </a:r>
            <a:endParaRPr sz="1300" b="0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195" name="Google Shape;195;p10">
            <a:extLst>
              <a:ext uri="{FF2B5EF4-FFF2-40B4-BE49-F238E27FC236}">
                <a16:creationId xmlns:a16="http://schemas.microsoft.com/office/drawing/2014/main" id="{778B78AB-4B3A-7F66-6036-E235E69FF05C}"/>
              </a:ext>
            </a:extLst>
          </p:cNvPr>
          <p:cNvSpPr/>
          <p:nvPr/>
        </p:nvSpPr>
        <p:spPr>
          <a:xfrm>
            <a:off x="2479052" y="1159380"/>
            <a:ext cx="1707840" cy="2377080"/>
          </a:xfrm>
          <a:prstGeom prst="rect">
            <a:avLst/>
          </a:prstGeom>
          <a:solidFill>
            <a:srgbClr val="2B2B2B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">
            <a:extLst>
              <a:ext uri="{FF2B5EF4-FFF2-40B4-BE49-F238E27FC236}">
                <a16:creationId xmlns:a16="http://schemas.microsoft.com/office/drawing/2014/main" id="{6BD4A83F-A724-EBD2-7E56-0EDA28FA03F2}"/>
              </a:ext>
            </a:extLst>
          </p:cNvPr>
          <p:cNvSpPr/>
          <p:nvPr/>
        </p:nvSpPr>
        <p:spPr>
          <a:xfrm>
            <a:off x="2030132" y="134874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 dirty="0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900</a:t>
            </a:r>
            <a:endParaRPr sz="3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0">
            <a:extLst>
              <a:ext uri="{FF2B5EF4-FFF2-40B4-BE49-F238E27FC236}">
                <a16:creationId xmlns:a16="http://schemas.microsoft.com/office/drawing/2014/main" id="{6C8F64D6-6A02-2FB4-CBEE-0A6539320491}"/>
              </a:ext>
            </a:extLst>
          </p:cNvPr>
          <p:cNvSpPr/>
          <p:nvPr/>
        </p:nvSpPr>
        <p:spPr>
          <a:xfrm>
            <a:off x="2030132" y="232587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Bolts/day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0">
            <a:extLst>
              <a:ext uri="{FF2B5EF4-FFF2-40B4-BE49-F238E27FC236}">
                <a16:creationId xmlns:a16="http://schemas.microsoft.com/office/drawing/2014/main" id="{37AD66C3-D7B1-0A08-726B-DFB82E31DBB7}"/>
              </a:ext>
            </a:extLst>
          </p:cNvPr>
          <p:cNvSpPr/>
          <p:nvPr/>
        </p:nvSpPr>
        <p:spPr>
          <a:xfrm>
            <a:off x="2464124" y="2600460"/>
            <a:ext cx="1740230" cy="73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lvl="0" algn="ctr"/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CNC Turning and Milling for diameter less than </a:t>
            </a:r>
            <a:r>
              <a:rPr lang="en-US" sz="1200" b="1" dirty="0">
                <a:solidFill>
                  <a:schemeClr val="bg1"/>
                </a:solidFill>
              </a:rPr>
              <a:t>⌀45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0">
            <a:extLst>
              <a:ext uri="{FF2B5EF4-FFF2-40B4-BE49-F238E27FC236}">
                <a16:creationId xmlns:a16="http://schemas.microsoft.com/office/drawing/2014/main" id="{D52F8507-AE92-BE48-E862-A97C805E9F30}"/>
              </a:ext>
            </a:extLst>
          </p:cNvPr>
          <p:cNvSpPr/>
          <p:nvPr/>
        </p:nvSpPr>
        <p:spPr>
          <a:xfrm>
            <a:off x="4281496" y="1153080"/>
            <a:ext cx="1721336" cy="237708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">
            <a:extLst>
              <a:ext uri="{FF2B5EF4-FFF2-40B4-BE49-F238E27FC236}">
                <a16:creationId xmlns:a16="http://schemas.microsoft.com/office/drawing/2014/main" id="{F6863552-9E53-7ED0-AEF8-C73667FA3895}"/>
              </a:ext>
            </a:extLst>
          </p:cNvPr>
          <p:cNvSpPr/>
          <p:nvPr/>
        </p:nvSpPr>
        <p:spPr>
          <a:xfrm>
            <a:off x="3861000" y="1365120"/>
            <a:ext cx="26056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 dirty="0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700</a:t>
            </a:r>
            <a:endParaRPr sz="3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">
            <a:extLst>
              <a:ext uri="{FF2B5EF4-FFF2-40B4-BE49-F238E27FC236}">
                <a16:creationId xmlns:a16="http://schemas.microsoft.com/office/drawing/2014/main" id="{31E45E84-6709-FC6A-8EA2-FEA0E8D14DC8}"/>
              </a:ext>
            </a:extLst>
          </p:cNvPr>
          <p:cNvSpPr/>
          <p:nvPr/>
        </p:nvSpPr>
        <p:spPr>
          <a:xfrm>
            <a:off x="3861000" y="232524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999999"/>
                </a:solidFill>
                <a:latin typeface="Montserrat"/>
                <a:sym typeface="Montserrat"/>
              </a:rPr>
              <a:t>Bolts/day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>
            <a:extLst>
              <a:ext uri="{FF2B5EF4-FFF2-40B4-BE49-F238E27FC236}">
                <a16:creationId xmlns:a16="http://schemas.microsoft.com/office/drawing/2014/main" id="{50C12DDC-59F6-5F5B-72A9-23C2356B2280}"/>
              </a:ext>
            </a:extLst>
          </p:cNvPr>
          <p:cNvSpPr/>
          <p:nvPr/>
        </p:nvSpPr>
        <p:spPr>
          <a:xfrm>
            <a:off x="502920" y="3794760"/>
            <a:ext cx="8137800" cy="73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00;p10">
            <a:extLst>
              <a:ext uri="{FF2B5EF4-FFF2-40B4-BE49-F238E27FC236}">
                <a16:creationId xmlns:a16="http://schemas.microsoft.com/office/drawing/2014/main" id="{9C58107B-0E1C-5AAE-FF94-726F96B5668C}"/>
              </a:ext>
            </a:extLst>
          </p:cNvPr>
          <p:cNvSpPr/>
          <p:nvPr/>
        </p:nvSpPr>
        <p:spPr>
          <a:xfrm>
            <a:off x="5756472" y="1384740"/>
            <a:ext cx="2474312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 dirty="0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400</a:t>
            </a:r>
            <a:endParaRPr sz="3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01;p10">
            <a:extLst>
              <a:ext uri="{FF2B5EF4-FFF2-40B4-BE49-F238E27FC236}">
                <a16:creationId xmlns:a16="http://schemas.microsoft.com/office/drawing/2014/main" id="{B3B85781-1A36-087C-4BE6-CADF665704E8}"/>
              </a:ext>
            </a:extLst>
          </p:cNvPr>
          <p:cNvSpPr/>
          <p:nvPr/>
        </p:nvSpPr>
        <p:spPr>
          <a:xfrm>
            <a:off x="5625104" y="2320020"/>
            <a:ext cx="260568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999999"/>
                </a:solidFill>
                <a:latin typeface="Montserrat"/>
                <a:sym typeface="Montserrat"/>
              </a:rPr>
              <a:t>Bolts/day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94;p10">
            <a:extLst>
              <a:ext uri="{FF2B5EF4-FFF2-40B4-BE49-F238E27FC236}">
                <a16:creationId xmlns:a16="http://schemas.microsoft.com/office/drawing/2014/main" id="{E8581E7A-5B50-0294-892A-B594D504F871}"/>
              </a:ext>
            </a:extLst>
          </p:cNvPr>
          <p:cNvSpPr/>
          <p:nvPr/>
        </p:nvSpPr>
        <p:spPr>
          <a:xfrm>
            <a:off x="4230787" y="2461680"/>
            <a:ext cx="1866106" cy="81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Montserrat"/>
                <a:sym typeface="Montserrat"/>
              </a:rPr>
              <a:t>CNC turning</a:t>
            </a:r>
          </a:p>
          <a:p>
            <a:pPr lvl="0" algn="ctr"/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  <a:t>For diameter</a:t>
            </a:r>
            <a:b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</a:br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Arial"/>
                <a:cs typeface="Arial"/>
                <a:sym typeface="Montserrat"/>
              </a:rPr>
              <a:t>greater than </a:t>
            </a:r>
            <a:r>
              <a:rPr lang="en-US" b="1" dirty="0">
                <a:solidFill>
                  <a:schemeClr val="bg1"/>
                </a:solidFill>
              </a:rPr>
              <a:t>⌀45</a:t>
            </a:r>
            <a:endParaRPr sz="1300" b="0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7" name="Google Shape;198;p10">
            <a:extLst>
              <a:ext uri="{FF2B5EF4-FFF2-40B4-BE49-F238E27FC236}">
                <a16:creationId xmlns:a16="http://schemas.microsoft.com/office/drawing/2014/main" id="{56A45E03-854D-99BC-16C5-DA7D6A93B525}"/>
              </a:ext>
            </a:extLst>
          </p:cNvPr>
          <p:cNvSpPr/>
          <p:nvPr/>
        </p:nvSpPr>
        <p:spPr>
          <a:xfrm>
            <a:off x="6108398" y="2600460"/>
            <a:ext cx="1740230" cy="73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lvl="0" algn="ctr"/>
            <a:r>
              <a:rPr lang="en-US" sz="1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CNC Turning and Milling for diameter greater than </a:t>
            </a:r>
            <a:r>
              <a:rPr lang="en-US" sz="1200" b="1" dirty="0">
                <a:solidFill>
                  <a:schemeClr val="bg1"/>
                </a:solidFill>
              </a:rPr>
              <a:t>⌀45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47956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sym typeface="Arial"/>
            </a:endParaRPr>
          </a:p>
        </p:txBody>
      </p:sp>
      <p:sp>
        <p:nvSpPr>
          <p:cNvPr id="211" name="Google Shape;211;p11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Doosan DNM 5700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1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endParaRPr dirty="0"/>
          </a:p>
        </p:txBody>
      </p:sp>
      <p:sp>
        <p:nvSpPr>
          <p:cNvPr id="216" name="Google Shape;216;p11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3-Axis CNC Milling</a:t>
            </a:r>
            <a:endParaRPr sz="1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560" y="1485720"/>
            <a:ext cx="4629240" cy="30862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15;p11">
            <a:extLst>
              <a:ext uri="{FF2B5EF4-FFF2-40B4-BE49-F238E27FC236}">
                <a16:creationId xmlns:a16="http://schemas.microsoft.com/office/drawing/2014/main" id="{561DD65E-1C35-CCCD-F114-BC0CC9843883}"/>
              </a:ext>
            </a:extLst>
          </p:cNvPr>
          <p:cNvSpPr/>
          <p:nvPr/>
        </p:nvSpPr>
        <p:spPr>
          <a:xfrm>
            <a:off x="5577840" y="2469059"/>
            <a:ext cx="3154320" cy="1867413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693688-8A1C-31B6-0E84-7832FEDBE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841" y="2469059"/>
            <a:ext cx="3154320" cy="18878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6D93D4-0A16-EB58-5C77-99A6DB8999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384" y="4392174"/>
            <a:ext cx="3049232" cy="63063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2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2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Doosan DNM 4500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0" name="Google Shape;230;p12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3-Axis CNC Milling</a:t>
            </a:r>
            <a:endParaRPr sz="1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1143000"/>
            <a:ext cx="4800600" cy="35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B57754-971E-097C-A339-5323FF975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452" y="2423160"/>
            <a:ext cx="3151708" cy="18648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ABFC89-58F0-8311-A5E9-7BDEF321D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384" y="4316890"/>
            <a:ext cx="3049232" cy="63063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3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Mori Seiki NV5000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3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3-Axis CNC Milling</a:t>
            </a:r>
            <a:endParaRPr sz="1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440" y="1397880"/>
            <a:ext cx="4761360" cy="317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979E79-9B13-93F1-BCAF-D15988584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155" y="2432351"/>
            <a:ext cx="3157005" cy="17301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018C66-938C-6FE2-EE3E-0ED14049C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041" y="4183380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4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4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4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4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4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AXA VSC 1-M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4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8" name="Google Shape;258;p14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3-Axis CNC Milling</a:t>
            </a:r>
            <a:endParaRPr sz="1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00" y="1143000"/>
            <a:ext cx="4829400" cy="363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804A3F-C3EE-2193-58E9-C2F8A0C8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444" y="4240309"/>
            <a:ext cx="3048425" cy="666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A87C25-4571-0730-B671-0DB925D5B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840" y="2423160"/>
            <a:ext cx="3154320" cy="185548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5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5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5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5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SPINNER TTS 65 Triplex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5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Multi-Axis CNC Turning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60" y="868320"/>
            <a:ext cx="5127480" cy="386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85C3CF-8B7B-763A-00EB-7BE4BA2B3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827" y="2432171"/>
            <a:ext cx="3157333" cy="17303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3B89D4-FC9F-A973-D79E-29D2A8586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928" y="4169075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/>
          <p:nvPr/>
        </p:nvSpPr>
        <p:spPr>
          <a:xfrm>
            <a:off x="457200" y="1371600"/>
            <a:ext cx="822924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GLOBAL CNC PROIZVODNJA</a:t>
            </a:r>
            <a:endParaRPr sz="4000" b="0" i="0" u="none" strike="noStrike" cap="none" dirty="0">
              <a:latin typeface="+mj-lt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57200" y="2423160"/>
            <a:ext cx="82292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CNC Machining Partner for Serial Production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57200" y="2971800"/>
            <a:ext cx="822924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Teslić, Bosnia and Herzegovina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0" y="4663440"/>
            <a:ext cx="9143640" cy="4798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0" y="4663440"/>
            <a:ext cx="9143640" cy="47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globalcnc.co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6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6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6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6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6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6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Okuma LB15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6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6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CNC Turning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371600"/>
            <a:ext cx="4572000" cy="30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1AF897-558A-2B72-06D3-F881C4A29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433" y="2423160"/>
            <a:ext cx="3154727" cy="17289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77AD2E-8A9A-8AA9-18E7-580D3DD7F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180" y="4178185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7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7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7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7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7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Lynx 2100 LM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7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7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CNC Turning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1250280"/>
            <a:ext cx="4114800" cy="309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0E60F5-7F59-D6B2-9A4D-A1C199DC6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155" y="2432351"/>
            <a:ext cx="3157005" cy="17301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4B7743-1012-9950-F556-62A22112A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041" y="4253629"/>
            <a:ext cx="3049232" cy="63063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8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TRAUB TNS 26 D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8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CNC Turning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5554" y="504990"/>
            <a:ext cx="5486400" cy="413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C7B246-4833-5B07-21A8-04D97EB3A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155" y="2432351"/>
            <a:ext cx="3157005" cy="17301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295E90-DA87-B9DD-3C43-3C55BE6E9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041" y="4183380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9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9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9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9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Mit</a:t>
            </a:r>
            <a:r>
              <a:rPr lang="en-US" sz="1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toyo Crysta Apex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9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CMM Machine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960120"/>
            <a:ext cx="2971800" cy="3944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831994-F127-A605-484E-7650D4E91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155" y="2432351"/>
            <a:ext cx="3157005" cy="17301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84280-BBC4-9959-1E00-9871013D0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928" y="4183380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0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0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0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0"/>
          <p:cNvSpPr/>
          <p:nvPr/>
        </p:nvSpPr>
        <p:spPr>
          <a:xfrm>
            <a:off x="411480" y="2651760"/>
            <a:ext cx="48459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0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0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Mitutoyo LH600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0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solidFill>
            <a:srgbClr val="333333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0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Linear</a:t>
            </a:r>
            <a:r>
              <a:rPr lang="en-US" sz="1200" b="0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Height Gauge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2" name="Google Shape;34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0" y="1371600"/>
            <a:ext cx="256896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F82311-0CD5-4518-F410-D5837C706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840" y="2432352"/>
            <a:ext cx="3154320" cy="1728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B67B1A-0561-18D9-3DE9-319539853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928" y="4183380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1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1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1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1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Tapping Machine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1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4" name="Google Shape;3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281240"/>
            <a:ext cx="4407120" cy="351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0F2C9A-EFE3-5D3F-2783-7EC193490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980" y="1909440"/>
            <a:ext cx="3158180" cy="17307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86DA33-D640-7E2B-4B75-00B7832A4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928" y="3640233"/>
            <a:ext cx="3049232" cy="66702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2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2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OUR MACHINES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2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2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2"/>
          <p:cNvSpPr/>
          <p:nvPr/>
        </p:nvSpPr>
        <p:spPr>
          <a:xfrm>
            <a:off x="5577840" y="1097280"/>
            <a:ext cx="3154320" cy="68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Vibratory Polisher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2"/>
          <p:cNvSpPr/>
          <p:nvPr/>
        </p:nvSpPr>
        <p:spPr>
          <a:xfrm>
            <a:off x="5577840" y="1920240"/>
            <a:ext cx="315432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880" y="1273320"/>
            <a:ext cx="3969720" cy="329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CD4D79-61E6-BD86-DD53-CCEEC1345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637" y="1920240"/>
            <a:ext cx="3157523" cy="173043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3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3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WHY CHOOSE US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5" name="Google Shape;375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960" y="1417320"/>
            <a:ext cx="255600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3"/>
          <p:cNvSpPr/>
          <p:nvPr/>
        </p:nvSpPr>
        <p:spPr>
          <a:xfrm>
            <a:off x="1234440" y="1371600"/>
            <a:ext cx="292572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Reliable partner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960" y="2103120"/>
            <a:ext cx="255600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3"/>
          <p:cNvSpPr/>
          <p:nvPr/>
        </p:nvSpPr>
        <p:spPr>
          <a:xfrm>
            <a:off x="1234440" y="2057400"/>
            <a:ext cx="292572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Competitive pricing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960" y="2788920"/>
            <a:ext cx="255600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23"/>
          <p:cNvSpPr/>
          <p:nvPr/>
        </p:nvSpPr>
        <p:spPr>
          <a:xfrm>
            <a:off x="1234440" y="2743200"/>
            <a:ext cx="292572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Flexible production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9200" y="1417320"/>
            <a:ext cx="255600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3"/>
          <p:cNvSpPr/>
          <p:nvPr/>
        </p:nvSpPr>
        <p:spPr>
          <a:xfrm>
            <a:off x="5440680" y="1371600"/>
            <a:ext cx="292572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Continuous expanding and further growth potential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9200" y="2103120"/>
            <a:ext cx="255600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3"/>
          <p:cNvSpPr/>
          <p:nvPr/>
        </p:nvSpPr>
        <p:spPr>
          <a:xfrm>
            <a:off x="5440680" y="2057400"/>
            <a:ext cx="292572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Long-term cooperation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4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1" name="Google Shape;39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000" y="-106560"/>
            <a:ext cx="9372600" cy="527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ABOUT US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594360" y="1143000"/>
            <a:ext cx="7954920" cy="100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We are a modern CNC machining company focused on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precision manufacturing and serial production.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60" y="23317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"/>
          <p:cNvSpPr/>
          <p:nvPr/>
        </p:nvSpPr>
        <p:spPr>
          <a:xfrm>
            <a:off x="914400" y="2286000"/>
            <a:ext cx="731484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Experienced team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60" y="283464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"/>
          <p:cNvSpPr/>
          <p:nvPr/>
        </p:nvSpPr>
        <p:spPr>
          <a:xfrm>
            <a:off x="914400" y="2788920"/>
            <a:ext cx="731484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Continuous investment in technology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60" y="333756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"/>
          <p:cNvSpPr/>
          <p:nvPr/>
        </p:nvSpPr>
        <p:spPr>
          <a:xfrm>
            <a:off x="914400" y="3291840"/>
            <a:ext cx="731484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Reliable and flexible production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594360" y="3794760"/>
            <a:ext cx="795492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>
                <a:solidFill>
                  <a:srgbClr val="E30613"/>
                </a:solidFill>
                <a:latin typeface="Montserrat"/>
                <a:ea typeface="Montserrat"/>
                <a:cs typeface="Montserrat"/>
                <a:sym typeface="Montserrat"/>
              </a:rPr>
              <a:t>We build long-term partnerships based on quality and trust.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PRODUCTION FACILITY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828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/>
          <p:nvPr/>
        </p:nvSpPr>
        <p:spPr>
          <a:xfrm>
            <a:off x="5897880" y="178308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Organized workflow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3317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"/>
          <p:cNvSpPr/>
          <p:nvPr/>
        </p:nvSpPr>
        <p:spPr>
          <a:xfrm>
            <a:off x="5897880" y="228600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Efficient production layout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83464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/>
          <p:cNvSpPr/>
          <p:nvPr/>
        </p:nvSpPr>
        <p:spPr>
          <a:xfrm>
            <a:off x="5897880" y="278892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Ready for scalable operations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080" y="1726200"/>
            <a:ext cx="4743720" cy="26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C5CFF5-3691-4862-B20F-AA2987145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44" y="1520420"/>
            <a:ext cx="4778356" cy="3006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4C602D-CCD4-A478-BA9B-8595FAD4A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840" y="1493796"/>
            <a:ext cx="4791960" cy="3017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1F397A-E543-FEB8-67BB-F32B101803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661" y="1493796"/>
            <a:ext cx="4819140" cy="303334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6D1C16AB-BC29-4D88-B0E5-958EC9A45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>
            <a:extLst>
              <a:ext uri="{FF2B5EF4-FFF2-40B4-BE49-F238E27FC236}">
                <a16:creationId xmlns:a16="http://schemas.microsoft.com/office/drawing/2014/main" id="{8359AFB0-31E1-4B19-29A3-F66CB3E2FC5A}"/>
              </a:ext>
            </a:extLst>
          </p:cNvPr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>
            <a:extLst>
              <a:ext uri="{FF2B5EF4-FFF2-40B4-BE49-F238E27FC236}">
                <a16:creationId xmlns:a16="http://schemas.microsoft.com/office/drawing/2014/main" id="{B0788722-2F24-78B5-153E-AEEF1E403197}"/>
              </a:ext>
            </a:extLst>
          </p:cNvPr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PRODUCTION FACILITY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>
            <a:extLst>
              <a:ext uri="{FF2B5EF4-FFF2-40B4-BE49-F238E27FC236}">
                <a16:creationId xmlns:a16="http://schemas.microsoft.com/office/drawing/2014/main" id="{6A0E73DD-344F-CB03-D558-BA36E2434675}"/>
              </a:ext>
            </a:extLst>
          </p:cNvPr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4" descr="preencoded.png">
            <a:extLst>
              <a:ext uri="{FF2B5EF4-FFF2-40B4-BE49-F238E27FC236}">
                <a16:creationId xmlns:a16="http://schemas.microsoft.com/office/drawing/2014/main" id="{826E6266-32D8-60D8-48D9-CDCCFDDB38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828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>
            <a:extLst>
              <a:ext uri="{FF2B5EF4-FFF2-40B4-BE49-F238E27FC236}">
                <a16:creationId xmlns:a16="http://schemas.microsoft.com/office/drawing/2014/main" id="{5A16A8FB-ED66-64C8-119B-3E61F3199EE2}"/>
              </a:ext>
            </a:extLst>
          </p:cNvPr>
          <p:cNvSpPr/>
          <p:nvPr/>
        </p:nvSpPr>
        <p:spPr>
          <a:xfrm>
            <a:off x="5897880" y="178308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-18"/>
              </a:rPr>
              <a:t>Additional 1500 m² of floor space for future expansion</a:t>
            </a:r>
            <a:endParaRPr sz="1300" b="0" i="0" u="none" strike="noStrike" cap="none" dirty="0">
              <a:solidFill>
                <a:schemeClr val="bg1"/>
              </a:solidFill>
              <a:latin typeface="Montserrat" panose="00000500000000000000" pitchFamily="2" charset="-18"/>
              <a:sym typeface="Arial"/>
            </a:endParaRPr>
          </a:p>
        </p:txBody>
      </p:sp>
      <p:pic>
        <p:nvPicPr>
          <p:cNvPr id="101" name="Google Shape;101;p4" descr="preencoded.png">
            <a:extLst>
              <a:ext uri="{FF2B5EF4-FFF2-40B4-BE49-F238E27FC236}">
                <a16:creationId xmlns:a16="http://schemas.microsoft.com/office/drawing/2014/main" id="{CA25916A-E06C-AC83-0A06-7FAF1EDF49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3317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">
            <a:extLst>
              <a:ext uri="{FF2B5EF4-FFF2-40B4-BE49-F238E27FC236}">
                <a16:creationId xmlns:a16="http://schemas.microsoft.com/office/drawing/2014/main" id="{7C43C4F0-2245-C254-CC5F-DC0B4AC9B412}"/>
              </a:ext>
            </a:extLst>
          </p:cNvPr>
          <p:cNvSpPr/>
          <p:nvPr/>
        </p:nvSpPr>
        <p:spPr>
          <a:xfrm>
            <a:off x="5897880" y="228600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Large capacity production potential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4" descr="preencoded.png">
            <a:extLst>
              <a:ext uri="{FF2B5EF4-FFF2-40B4-BE49-F238E27FC236}">
                <a16:creationId xmlns:a16="http://schemas.microsoft.com/office/drawing/2014/main" id="{EB5B83DE-5ABB-E818-F38D-B52B81A2BA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83464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>
            <a:extLst>
              <a:ext uri="{FF2B5EF4-FFF2-40B4-BE49-F238E27FC236}">
                <a16:creationId xmlns:a16="http://schemas.microsoft.com/office/drawing/2014/main" id="{906C2B5B-BCA2-1C17-8BF4-7C622B9894B1}"/>
              </a:ext>
            </a:extLst>
          </p:cNvPr>
          <p:cNvSpPr/>
          <p:nvPr/>
        </p:nvSpPr>
        <p:spPr>
          <a:xfrm>
            <a:off x="5897880" y="2788920"/>
            <a:ext cx="27428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Ready for immediate machine installation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E2778-B29E-AF9C-0472-22BD955A1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44" y="1714522"/>
            <a:ext cx="4512065" cy="2733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64FC8D-06FB-3DDA-EA23-CFA7485DD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244" y="1270222"/>
            <a:ext cx="4631225" cy="36220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F7228-3996-3D93-B6DF-0511E12CA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44" y="1268105"/>
            <a:ext cx="4631225" cy="3624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7F4E3E-9208-AB63-7A53-6BCDA8F3C5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243" y="1268104"/>
            <a:ext cx="4631225" cy="3624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9D47FB-8ECD-391B-BA4A-14C799B6F2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242" y="1268103"/>
            <a:ext cx="4631225" cy="36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596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BOLTS (BOLZEN) SERIAL PRODUCTION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8745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9"/>
          <p:cNvSpPr/>
          <p:nvPr/>
        </p:nvSpPr>
        <p:spPr>
          <a:xfrm>
            <a:off x="5897880" y="18288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Perfect surface finish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404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/>
          <p:nvPr/>
        </p:nvSpPr>
        <p:spPr>
          <a:xfrm>
            <a:off x="5897880" y="235908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/>
                <a:sym typeface="Montserrat"/>
              </a:rPr>
              <a:t>300-900 produced bolts per day depending on size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93508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9"/>
          <p:cNvSpPr/>
          <p:nvPr/>
        </p:nvSpPr>
        <p:spPr>
          <a:xfrm>
            <a:off x="5897880" y="288936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Precise quality control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34657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9"/>
          <p:cNvSpPr/>
          <p:nvPr/>
        </p:nvSpPr>
        <p:spPr>
          <a:xfrm>
            <a:off x="5897880" y="34200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Future increase of production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0;p4">
            <a:extLst>
              <a:ext uri="{FF2B5EF4-FFF2-40B4-BE49-F238E27FC236}">
                <a16:creationId xmlns:a16="http://schemas.microsoft.com/office/drawing/2014/main" id="{298F29BF-3301-FE93-75BB-A06BFC778C7E}"/>
              </a:ext>
            </a:extLst>
          </p:cNvPr>
          <p:cNvSpPr/>
          <p:nvPr/>
        </p:nvSpPr>
        <p:spPr>
          <a:xfrm>
            <a:off x="455815" y="1300281"/>
            <a:ext cx="4638502" cy="2756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-18"/>
              </a:rPr>
              <a:t>Our journey in bolt manufacturing began in June 2025 by overcoming significant initial technical hurdles and refining complex processes. Through rigorous optimization and a commitment to quality, we have transformed those early challenges into a streamlined, high-precision operation that now delivers industry-leading standards and reliability.</a:t>
            </a:r>
            <a:endParaRPr sz="1300" b="0" i="0" u="none" strike="noStrike" cap="none" dirty="0">
              <a:solidFill>
                <a:schemeClr val="bg1"/>
              </a:solidFill>
              <a:latin typeface="Montserrat" panose="00000500000000000000" pitchFamily="2" charset="-18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BOLTS (BOLZEN) SERIAL PRODUCTION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2200" y="1371600"/>
            <a:ext cx="2462400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480" y="4407480"/>
            <a:ext cx="182520" cy="18252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/>
          <p:nvPr/>
        </p:nvSpPr>
        <p:spPr>
          <a:xfrm>
            <a:off x="685800" y="4380120"/>
            <a:ext cx="237708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Large batch capacity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7600" y="4397040"/>
            <a:ext cx="182520" cy="18252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3930840" y="4357440"/>
            <a:ext cx="237708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Stable production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2200" y="4407480"/>
            <a:ext cx="182520" cy="18252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/>
          <p:nvPr/>
        </p:nvSpPr>
        <p:spPr>
          <a:xfrm>
            <a:off x="6446520" y="4380120"/>
            <a:ext cx="237708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Reliable delivery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" y="1600200"/>
            <a:ext cx="2971800" cy="253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9560" y="1283040"/>
            <a:ext cx="2264040" cy="306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QUALITY CONTROL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5577840" y="1188720"/>
            <a:ext cx="32000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Quality control in every step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8745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"/>
          <p:cNvSpPr/>
          <p:nvPr/>
        </p:nvSpPr>
        <p:spPr>
          <a:xfrm>
            <a:off x="5897880" y="18288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In-process inspection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404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5897880" y="235908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Dimensional accuracy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93508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6"/>
          <p:cNvSpPr/>
          <p:nvPr/>
        </p:nvSpPr>
        <p:spPr>
          <a:xfrm>
            <a:off x="5897880" y="288936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Consistent results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440" y="1143000"/>
            <a:ext cx="2484360" cy="3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F8168A-0D3B-8A14-EC0C-79E9F54AB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40" y="978097"/>
            <a:ext cx="7534341" cy="41422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F1281D-05A2-2A71-5402-05C3FA47C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37832"/>
            <a:ext cx="9144000" cy="5938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D0199D-1925-57B9-67DB-296E0579A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0580" y="-137833"/>
            <a:ext cx="9194580" cy="5554959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/>
          <p:nvPr/>
        </p:nvSpPr>
        <p:spPr>
          <a:xfrm>
            <a:off x="411480" y="320040"/>
            <a:ext cx="54360" cy="548280"/>
          </a:xfrm>
          <a:prstGeom prst="rect">
            <a:avLst/>
          </a:prstGeom>
          <a:solidFill>
            <a:srgbClr val="E30613"/>
          </a:solidFill>
          <a:ln w="12600" cap="flat" cmpd="sng">
            <a:solidFill>
              <a:srgbClr val="E306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594360" y="320040"/>
            <a:ext cx="822924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 dirty="0">
                <a:solidFill>
                  <a:srgbClr val="FFFFFF"/>
                </a:solidFill>
                <a:latin typeface="+mj-lt"/>
                <a:ea typeface="Montserrat"/>
                <a:cs typeface="Montserrat"/>
                <a:sym typeface="Montserrat"/>
              </a:rPr>
              <a:t>PRECISION MACHINING</a:t>
            </a:r>
            <a:endParaRPr sz="2600" b="0" i="0" u="none" strike="noStrike" cap="none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411480" y="960120"/>
            <a:ext cx="8320680" cy="10440"/>
          </a:xfrm>
          <a:prstGeom prst="rect">
            <a:avLst/>
          </a:prstGeom>
          <a:solidFill>
            <a:srgbClr val="444444"/>
          </a:solidFill>
          <a:ln w="12600" cap="flat" cmpd="sng">
            <a:solidFill>
              <a:srgbClr val="4444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5577840" y="1188720"/>
            <a:ext cx="32000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Precision machining &amp; surface quality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187452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7"/>
          <p:cNvSpPr/>
          <p:nvPr/>
        </p:nvSpPr>
        <p:spPr>
          <a:xfrm>
            <a:off x="5897880" y="182880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Tight tolerances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40480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/>
          <p:nvPr/>
        </p:nvSpPr>
        <p:spPr>
          <a:xfrm>
            <a:off x="5897880" y="235908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Clean finish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7840" y="2935080"/>
            <a:ext cx="200880" cy="20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/>
          <p:nvPr/>
        </p:nvSpPr>
        <p:spPr>
          <a:xfrm>
            <a:off x="5897880" y="2889360"/>
            <a:ext cx="2834280" cy="31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Attention to detail</a:t>
            </a:r>
            <a:endParaRPr sz="13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2800" y="1145880"/>
            <a:ext cx="4725000" cy="379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482</Words>
  <Application>Microsoft Office PowerPoint</Application>
  <PresentationFormat>On-screen Show (16:9)</PresentationFormat>
  <Paragraphs>154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Montserrat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CMM</cp:lastModifiedBy>
  <cp:revision>35</cp:revision>
  <dcterms:created xsi:type="dcterms:W3CDTF">2026-04-18T00:08:11Z</dcterms:created>
  <dcterms:modified xsi:type="dcterms:W3CDTF">2026-04-24T15:55:22Z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PptxGenJS</vt:lpwstr>
  </property>
  <property fmtid="{D5CDD505-2E9C-101B-9397-08002B2CF9AE}" pid="4" name="Notes">
    <vt:i4>18</vt:i4>
  </property>
  <property fmtid="{D5CDD505-2E9C-101B-9397-08002B2CF9AE}" pid="5" name="PresentationFormat">
    <vt:lpwstr>On-screen Show (16:9)</vt:lpwstr>
  </property>
  <property fmtid="{D5CDD505-2E9C-101B-9397-08002B2CF9AE}" pid="6" name="Slides">
    <vt:i4>18</vt:i4>
  </property>
</Properties>
</file>